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田 真理" initials="森田" lastIdx="1" clrIdx="0">
    <p:extLst>
      <p:ext uri="{19B8F6BF-5375-455C-9EA6-DF929625EA0E}">
        <p15:presenceInfo xmlns:p15="http://schemas.microsoft.com/office/powerpoint/2012/main" userId="b27c09607bb6f9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195459-748D-44D1-B32E-7531986F378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589B08A-92AA-4CDF-B698-DAA3A35E7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85EE6E0-C77D-4B9F-B0A0-4C4B66B83D58}"/>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49066449-22F6-44EB-BC8C-BDB4C9E8D2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CEAA6F-357F-49CC-BB2B-E5DC9975EF7F}"/>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67776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1363DA-9F60-454D-AE89-44A9863E342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4659B5-C710-4A60-84D0-0AC58677210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909346-CA2E-4E00-9199-6A40AEE85815}"/>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19956549-B6AA-4DE6-9D9A-688658B386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D51C24-FBED-4661-AA55-A5C8423605D8}"/>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367320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C96347-70A2-4B5A-AF71-4E4D1342B3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55BEF2-4AB9-4F23-82A0-FC607ECA040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85D1C8-CA10-4F36-B72D-8087759699A3}"/>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3C048C1D-319B-4560-BD0E-9A30A75458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9A464F-26EC-4B1D-994C-A4A8A6D59BB8}"/>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310648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207328-279F-421B-877B-077994894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2927EF-D649-4556-8A54-2B1FDBB47E0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F2A4E4-5EDE-4DA4-9391-9A4D553AD21E}"/>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92CBDCC4-7F98-4405-A57A-97C634FB54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4061B7-9FA2-446D-B8E3-8391DE3F7CCE}"/>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6302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F4272D-9438-4784-B881-B86A5989F15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D0A0B5-D080-4C4A-A885-9239EEC174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290608F-3B59-4235-B524-1C7958A936D9}"/>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F0CD4907-1AC4-4C50-89B7-6817D8B174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A2B146-D475-4C43-8474-A91E109B052D}"/>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363726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F79871-6493-4061-9166-FC5BABC450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2AA4974-2055-44A5-A206-8436EDF6CE0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26B44ED-F9EB-443D-AC40-0CBFF16DDEA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E23C61-CF55-4D0C-A8AA-C12F4F666139}"/>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6" name="フッター プレースホルダー 5">
            <a:extLst>
              <a:ext uri="{FF2B5EF4-FFF2-40B4-BE49-F238E27FC236}">
                <a16:creationId xmlns:a16="http://schemas.microsoft.com/office/drawing/2014/main" id="{BB48C828-E01E-4D5E-A21F-EF5C9E0A04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047AEB-DEA3-4C8A-99EA-CFE83E3A1642}"/>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70953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0A9D0-2070-470C-89BE-4AE720ADCC7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C718EA-691D-41EE-82B8-456BC0AB1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0B073A7-F611-4B83-AE86-DC538B866F3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695D4A-7EE7-4866-8374-1C0381A0E7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46D7C58-70A1-4F31-B484-427C5A349D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EFF028-1BD9-40B4-80AA-51AAA0BBF0F8}"/>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8" name="フッター プレースホルダー 7">
            <a:extLst>
              <a:ext uri="{FF2B5EF4-FFF2-40B4-BE49-F238E27FC236}">
                <a16:creationId xmlns:a16="http://schemas.microsoft.com/office/drawing/2014/main" id="{F622A226-9B83-4F61-94E1-7E35962BC7B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25D026E-A0E8-4531-86AD-5EB47BD2BD77}"/>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213975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B8B5E8-EB3B-43EA-9FA1-534AFB27C6A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B8BFD9E-2859-40A8-8C0D-14647AD615F1}"/>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4" name="フッター プレースホルダー 3">
            <a:extLst>
              <a:ext uri="{FF2B5EF4-FFF2-40B4-BE49-F238E27FC236}">
                <a16:creationId xmlns:a16="http://schemas.microsoft.com/office/drawing/2014/main" id="{9155C830-7963-4FA4-995E-EB4A43677A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400FC6C-E496-40AB-AE5D-EC1929D6E648}"/>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2745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04F618A-737D-49D9-919A-0E182AECBD93}"/>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3" name="フッター プレースホルダー 2">
            <a:extLst>
              <a:ext uri="{FF2B5EF4-FFF2-40B4-BE49-F238E27FC236}">
                <a16:creationId xmlns:a16="http://schemas.microsoft.com/office/drawing/2014/main" id="{C16C3C8C-F722-4674-8337-3CBD2919067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8D495EB-D15B-44A1-930B-367B1609A9A4}"/>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270155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B6C729-BD80-4AA2-BDFE-A4C39B70A2C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798435-4776-4155-BAB1-E1D105FE8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FCB338-AD0A-4F7B-81B6-98817FCD3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0F35A8-658F-491E-B82F-820938EEB9DD}"/>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6" name="フッター プレースホルダー 5">
            <a:extLst>
              <a:ext uri="{FF2B5EF4-FFF2-40B4-BE49-F238E27FC236}">
                <a16:creationId xmlns:a16="http://schemas.microsoft.com/office/drawing/2014/main" id="{BCF8088C-B792-4380-9E79-08FD605FDAB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8AE863-415C-4DC0-ABB4-999B4AA713B0}"/>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334906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82E87-1563-4B26-B1D3-0EC7340469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E00FEFC-0F37-4AB1-B54C-B97A8BCF9F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275F4BB-76BC-4567-9486-10335C90D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38CEF1-52DA-4F7E-944E-B0D294C05CA9}"/>
              </a:ext>
            </a:extLst>
          </p:cNvPr>
          <p:cNvSpPr>
            <a:spLocks noGrp="1"/>
          </p:cNvSpPr>
          <p:nvPr>
            <p:ph type="dt" sz="half" idx="10"/>
          </p:nvPr>
        </p:nvSpPr>
        <p:spPr/>
        <p:txBody>
          <a:bodyPr/>
          <a:lstStyle/>
          <a:p>
            <a:fld id="{B3E62944-F591-417D-A2B3-FC4881E1B18A}" type="datetimeFigureOut">
              <a:rPr kumimoji="1" lang="ja-JP" altLang="en-US" smtClean="0"/>
              <a:t>2021/11/5</a:t>
            </a:fld>
            <a:endParaRPr kumimoji="1" lang="ja-JP" altLang="en-US"/>
          </a:p>
        </p:txBody>
      </p:sp>
      <p:sp>
        <p:nvSpPr>
          <p:cNvPr id="6" name="フッター プレースホルダー 5">
            <a:extLst>
              <a:ext uri="{FF2B5EF4-FFF2-40B4-BE49-F238E27FC236}">
                <a16:creationId xmlns:a16="http://schemas.microsoft.com/office/drawing/2014/main" id="{AAAB5D28-4002-4626-96CE-4B53EF33B5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73E4DF-89DB-48BE-A481-01CB41193CE1}"/>
              </a:ext>
            </a:extLst>
          </p:cNvPr>
          <p:cNvSpPr>
            <a:spLocks noGrp="1"/>
          </p:cNvSpPr>
          <p:nvPr>
            <p:ph type="sldNum" sz="quarter" idx="12"/>
          </p:nvPr>
        </p:nvSpPr>
        <p:spPr/>
        <p:txBody>
          <a:body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39430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273B3B0-53AA-4F08-AD12-BF28FFBA4F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8A93E8-87E8-4C9E-A8B6-BBEFB16DA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8C8D71-3021-42EE-9844-EE2F6879B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62944-F591-417D-A2B3-FC4881E1B18A}" type="datetimeFigureOut">
              <a:rPr kumimoji="1" lang="ja-JP" altLang="en-US" smtClean="0"/>
              <a:t>2021/11/5</a:t>
            </a:fld>
            <a:endParaRPr kumimoji="1" lang="ja-JP" altLang="en-US"/>
          </a:p>
        </p:txBody>
      </p:sp>
      <p:sp>
        <p:nvSpPr>
          <p:cNvPr id="5" name="フッター プレースホルダー 4">
            <a:extLst>
              <a:ext uri="{FF2B5EF4-FFF2-40B4-BE49-F238E27FC236}">
                <a16:creationId xmlns:a16="http://schemas.microsoft.com/office/drawing/2014/main" id="{B185951F-CF77-4C86-A5AA-FC2856540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17AA954-CDEB-49B7-9111-7EC743B79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859DA-9724-4932-9598-C28E12216426}" type="slidenum">
              <a:rPr kumimoji="1" lang="ja-JP" altLang="en-US" smtClean="0"/>
              <a:t>‹#›</a:t>
            </a:fld>
            <a:endParaRPr kumimoji="1" lang="ja-JP" altLang="en-US"/>
          </a:p>
        </p:txBody>
      </p:sp>
    </p:spTree>
    <p:extLst>
      <p:ext uri="{BB962C8B-B14F-4D97-AF65-F5344CB8AC3E}">
        <p14:creationId xmlns:p14="http://schemas.microsoft.com/office/powerpoint/2010/main" val="149813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emf"/><Relationship Id="rId5" Type="http://schemas.openxmlformats.org/officeDocument/2006/relationships/hyperlink" Target="https://marchscopes.com/" TargetMode="External"/><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9431A8AF-DC86-4918-AE58-D9B4E07F0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175" y="5372099"/>
            <a:ext cx="1502821" cy="1020851"/>
          </a:xfrm>
          <a:prstGeom prst="rect">
            <a:avLst/>
          </a:prstGeom>
        </p:spPr>
      </p:pic>
      <p:pic>
        <p:nvPicPr>
          <p:cNvPr id="11" name="図 10">
            <a:extLst>
              <a:ext uri="{FF2B5EF4-FFF2-40B4-BE49-F238E27FC236}">
                <a16:creationId xmlns:a16="http://schemas.microsoft.com/office/drawing/2014/main" id="{6A934DAA-2E9A-4CFE-B59D-A23242F0F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75" y="1372665"/>
            <a:ext cx="4024172" cy="3733428"/>
          </a:xfrm>
          <a:prstGeom prst="rect">
            <a:avLst/>
          </a:prstGeom>
        </p:spPr>
      </p:pic>
      <p:sp>
        <p:nvSpPr>
          <p:cNvPr id="6" name="正方形/長方形 5">
            <a:extLst>
              <a:ext uri="{FF2B5EF4-FFF2-40B4-BE49-F238E27FC236}">
                <a16:creationId xmlns:a16="http://schemas.microsoft.com/office/drawing/2014/main" id="{2A3FC30E-23CE-46B5-819B-198BAA182E14}"/>
              </a:ext>
            </a:extLst>
          </p:cNvPr>
          <p:cNvSpPr/>
          <p:nvPr/>
        </p:nvSpPr>
        <p:spPr>
          <a:xfrm>
            <a:off x="0" y="-47624"/>
            <a:ext cx="12201311" cy="533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March Scopes </a:t>
            </a:r>
            <a:r>
              <a:rPr lang="ja-JP" altLang="en-US" b="1" dirty="0"/>
              <a:t>誕生から</a:t>
            </a:r>
            <a:r>
              <a:rPr lang="en-US" altLang="ja-JP" b="1" dirty="0"/>
              <a:t>15</a:t>
            </a:r>
            <a:r>
              <a:rPr lang="ja-JP" altLang="en-US" b="1" dirty="0"/>
              <a:t>周年を記念して、</a:t>
            </a:r>
            <a:r>
              <a:rPr lang="en-US" altLang="ja-JP" b="1" dirty="0"/>
              <a:t>ISSF</a:t>
            </a:r>
            <a:r>
              <a:rPr lang="ja-JP" altLang="en-US" b="1" dirty="0"/>
              <a:t>競技対応レティクルが</a:t>
            </a:r>
            <a:r>
              <a:rPr lang="en-US" altLang="ja-JP" b="1" dirty="0"/>
              <a:t>2021</a:t>
            </a:r>
            <a:r>
              <a:rPr lang="ja-JP" altLang="en-US" b="1" dirty="0"/>
              <a:t>年</a:t>
            </a:r>
            <a:r>
              <a:rPr lang="en-US" altLang="ja-JP" b="1" dirty="0"/>
              <a:t>11</a:t>
            </a:r>
            <a:r>
              <a:rPr lang="ja-JP" altLang="en-US" b="1" dirty="0"/>
              <a:t>月</a:t>
            </a:r>
            <a:r>
              <a:rPr lang="en-US" altLang="ja-JP" b="1" dirty="0"/>
              <a:t>1</a:t>
            </a:r>
            <a:r>
              <a:rPr lang="ja-JP" altLang="en-US" b="1" dirty="0"/>
              <a:t>日～発売されます。</a:t>
            </a:r>
            <a:endParaRPr kumimoji="1" lang="ja-JP" altLang="en-US" b="1" dirty="0"/>
          </a:p>
        </p:txBody>
      </p:sp>
      <p:sp>
        <p:nvSpPr>
          <p:cNvPr id="12" name="テキスト ボックス 11">
            <a:extLst>
              <a:ext uri="{FF2B5EF4-FFF2-40B4-BE49-F238E27FC236}">
                <a16:creationId xmlns:a16="http://schemas.microsoft.com/office/drawing/2014/main" id="{7DBCD7DE-0B3E-4F83-8E37-E18E80A850BC}"/>
              </a:ext>
            </a:extLst>
          </p:cNvPr>
          <p:cNvSpPr txBox="1"/>
          <p:nvPr/>
        </p:nvSpPr>
        <p:spPr>
          <a:xfrm>
            <a:off x="6096000" y="1897929"/>
            <a:ext cx="5619376" cy="954107"/>
          </a:xfrm>
          <a:prstGeom prst="rect">
            <a:avLst/>
          </a:prstGeom>
          <a:noFill/>
        </p:spPr>
        <p:txBody>
          <a:bodyPr wrap="square" rtlCol="0">
            <a:spAutoFit/>
          </a:bodyPr>
          <a:lstStyle/>
          <a:p>
            <a:r>
              <a:rPr lang="ja-JP" altLang="en-US" sz="1400" dirty="0"/>
              <a:t>レティクル円と円形標的との間に隙間を作り、その隙間を見ながら射撃できるよう開発された競技専用レティクルです。お好みの倍率で、標的のサイズを変えて、使用しやすい円に合わせて隙間の広さをご調整ください。使用例の灰色部分は標的の黒点部を表します。</a:t>
            </a:r>
            <a:endParaRPr lang="en-US" altLang="ja-JP" sz="1400" dirty="0"/>
          </a:p>
        </p:txBody>
      </p:sp>
      <p:sp>
        <p:nvSpPr>
          <p:cNvPr id="14" name="テキスト ボックス 13">
            <a:extLst>
              <a:ext uri="{FF2B5EF4-FFF2-40B4-BE49-F238E27FC236}">
                <a16:creationId xmlns:a16="http://schemas.microsoft.com/office/drawing/2014/main" id="{20F3BE98-AA2D-4DDE-A745-0FC62C29F213}"/>
              </a:ext>
            </a:extLst>
          </p:cNvPr>
          <p:cNvSpPr txBox="1"/>
          <p:nvPr/>
        </p:nvSpPr>
        <p:spPr>
          <a:xfrm>
            <a:off x="47625" y="6474169"/>
            <a:ext cx="8915400" cy="253916"/>
          </a:xfrm>
          <a:prstGeom prst="rect">
            <a:avLst/>
          </a:prstGeom>
          <a:noFill/>
        </p:spPr>
        <p:txBody>
          <a:bodyPr wrap="square" rtlCol="0">
            <a:spAutoFit/>
          </a:bodyPr>
          <a:lstStyle/>
          <a:p>
            <a:r>
              <a:rPr kumimoji="1" lang="ja-JP" altLang="en-US" sz="1050" dirty="0"/>
              <a:t>＊</a:t>
            </a:r>
            <a:r>
              <a:rPr kumimoji="1" lang="en-US" altLang="ja-JP" sz="1050" dirty="0"/>
              <a:t>ISSF</a:t>
            </a:r>
            <a:r>
              <a:rPr lang="ja-JP" altLang="en-US" sz="1050" dirty="0"/>
              <a:t>レギュレーション及び</a:t>
            </a:r>
            <a:r>
              <a:rPr lang="en-US" altLang="ja-JP" sz="1050" dirty="0"/>
              <a:t>F</a:t>
            </a:r>
            <a:r>
              <a:rPr lang="ja-JP" altLang="en-US" sz="1050" dirty="0"/>
              <a:t>クラスレギュレーションに沿って標的サイズは算出されています。</a:t>
            </a:r>
            <a:endParaRPr lang="en-US" altLang="ja-JP" sz="1050" dirty="0"/>
          </a:p>
        </p:txBody>
      </p:sp>
      <p:pic>
        <p:nvPicPr>
          <p:cNvPr id="1028" name="Picture 4" descr="D60HV56TI">
            <a:extLst>
              <a:ext uri="{FF2B5EF4-FFF2-40B4-BE49-F238E27FC236}">
                <a16:creationId xmlns:a16="http://schemas.microsoft.com/office/drawing/2014/main" id="{6EAE21C8-2588-43D5-A122-55B71F8FDD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1381" y="4576972"/>
            <a:ext cx="4229101" cy="850777"/>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7F579C65-AFA1-4D66-957E-5B27499C1FA3}"/>
              </a:ext>
            </a:extLst>
          </p:cNvPr>
          <p:cNvSpPr txBox="1"/>
          <p:nvPr/>
        </p:nvSpPr>
        <p:spPr>
          <a:xfrm>
            <a:off x="7724775" y="5811468"/>
            <a:ext cx="3457057" cy="630942"/>
          </a:xfrm>
          <a:prstGeom prst="rect">
            <a:avLst/>
          </a:prstGeom>
          <a:noFill/>
        </p:spPr>
        <p:txBody>
          <a:bodyPr wrap="square">
            <a:spAutoFit/>
          </a:bodyPr>
          <a:lstStyle/>
          <a:p>
            <a:pPr algn="ctr"/>
            <a:r>
              <a:rPr lang="en-US" altLang="ja-JP" sz="1200" dirty="0">
                <a:effectLst>
                  <a:outerShdw blurRad="38100" dist="38100" dir="2700000" algn="tl">
                    <a:srgbClr val="000000">
                      <a:alpha val="43137"/>
                    </a:srgbClr>
                  </a:outerShdw>
                </a:effectLst>
              </a:rPr>
              <a:t>DEON Optical Design Corp.</a:t>
            </a:r>
          </a:p>
          <a:p>
            <a:pPr algn="ctr"/>
            <a:r>
              <a:rPr lang="ja-JP" altLang="en-US" sz="1200" dirty="0">
                <a:effectLst>
                  <a:outerShdw blurRad="38100" dist="38100" dir="2700000" algn="tl">
                    <a:srgbClr val="000000">
                      <a:alpha val="43137"/>
                    </a:srgbClr>
                  </a:outerShdw>
                </a:effectLst>
              </a:rPr>
              <a:t>ディオン光学技研</a:t>
            </a:r>
            <a:endParaRPr lang="en-US" altLang="ja-JP" sz="1200" dirty="0">
              <a:effectLst>
                <a:outerShdw blurRad="38100" dist="38100" dir="2700000" algn="tl">
                  <a:srgbClr val="000000">
                    <a:alpha val="43137"/>
                  </a:srgbClr>
                </a:outerShdw>
              </a:effectLst>
            </a:endParaRPr>
          </a:p>
          <a:p>
            <a:pPr algn="ctr"/>
            <a:r>
              <a:rPr lang="ja-JP" altLang="en-US" sz="1100" dirty="0">
                <a:hlinkClick r:id="rId5">
                  <a:extLst>
                    <a:ext uri="{A12FA001-AC4F-418D-AE19-62706E023703}">
                      <ahyp:hlinkClr xmlns:ahyp="http://schemas.microsoft.com/office/drawing/2018/hyperlinkcolor" val="tx"/>
                    </a:ext>
                  </a:extLst>
                </a:hlinkClick>
              </a:rPr>
              <a:t>https://marchscopes.com</a:t>
            </a:r>
            <a:r>
              <a:rPr lang="ja-JP" altLang="en-US" sz="1100" dirty="0">
                <a:solidFill>
                  <a:srgbClr val="0563C1"/>
                </a:solidFill>
                <a:hlinkClick r:id="rId5">
                  <a:extLst>
                    <a:ext uri="{A12FA001-AC4F-418D-AE19-62706E023703}">
                      <ahyp:hlinkClr xmlns:ahyp="http://schemas.microsoft.com/office/drawing/2018/hyperlinkcolor" val="tx"/>
                    </a:ext>
                  </a:extLst>
                </a:hlinkClick>
              </a:rPr>
              <a:t>/</a:t>
            </a:r>
            <a:endParaRPr lang="en-US" altLang="ja-JP" sz="1100" dirty="0"/>
          </a:p>
        </p:txBody>
      </p:sp>
      <p:sp>
        <p:nvSpPr>
          <p:cNvPr id="16" name="テキスト ボックス 15">
            <a:extLst>
              <a:ext uri="{FF2B5EF4-FFF2-40B4-BE49-F238E27FC236}">
                <a16:creationId xmlns:a16="http://schemas.microsoft.com/office/drawing/2014/main" id="{958DF853-9462-41AD-8349-96412DEC3896}"/>
              </a:ext>
            </a:extLst>
          </p:cNvPr>
          <p:cNvSpPr txBox="1"/>
          <p:nvPr/>
        </p:nvSpPr>
        <p:spPr>
          <a:xfrm>
            <a:off x="291120" y="545345"/>
            <a:ext cx="4771332" cy="615553"/>
          </a:xfrm>
          <a:prstGeom prst="rect">
            <a:avLst/>
          </a:prstGeom>
          <a:noFill/>
        </p:spPr>
        <p:txBody>
          <a:bodyPr wrap="square" rtlCol="0">
            <a:spAutoFit/>
          </a:bodyPr>
          <a:lstStyle/>
          <a:p>
            <a:r>
              <a:rPr lang="ja-JP" altLang="en-US" sz="2000" dirty="0">
                <a:latin typeface="HGS創英ﾌﾟﾚｾﾞﾝｽEB" panose="02020800000000000000" pitchFamily="18" charset="-128"/>
                <a:ea typeface="HGS創英ﾌﾟﾚｾﾞﾝｽEB" panose="02020800000000000000" pitchFamily="18" charset="-128"/>
              </a:rPr>
              <a:t>標的競技に最適　</a:t>
            </a:r>
            <a:r>
              <a:rPr lang="ja-JP" altLang="en-US" sz="1400" dirty="0">
                <a:latin typeface="HGS創英ﾌﾟﾚｾﾞﾝｽEB" panose="02020800000000000000" pitchFamily="18" charset="-128"/>
                <a:ea typeface="HGS創英ﾌﾟﾚｾﾞﾝｽEB" panose="02020800000000000000" pitchFamily="18" charset="-128"/>
              </a:rPr>
              <a:t>第</a:t>
            </a:r>
            <a:r>
              <a:rPr lang="en-US" altLang="ja-JP" sz="1400" dirty="0">
                <a:latin typeface="HGS創英ﾌﾟﾚｾﾞﾝｽEB" panose="02020800000000000000" pitchFamily="18" charset="-128"/>
                <a:ea typeface="HGS創英ﾌﾟﾚｾﾞﾝｽEB" panose="02020800000000000000" pitchFamily="18" charset="-128"/>
              </a:rPr>
              <a:t>2</a:t>
            </a:r>
            <a:r>
              <a:rPr lang="ja-JP" altLang="en-US" sz="1400" dirty="0">
                <a:latin typeface="HGS創英ﾌﾟﾚｾﾞﾝｽEB" panose="02020800000000000000" pitchFamily="18" charset="-128"/>
                <a:ea typeface="HGS創英ﾌﾟﾚｾﾞﾝｽEB" panose="02020800000000000000" pitchFamily="18" charset="-128"/>
              </a:rPr>
              <a:t>焦点面レティクル</a:t>
            </a:r>
            <a:endParaRPr lang="en-US" altLang="ja-JP" sz="1400" dirty="0">
              <a:latin typeface="HGS創英ﾌﾟﾚｾﾞﾝｽEB" panose="02020800000000000000" pitchFamily="18" charset="-128"/>
              <a:ea typeface="HGS創英ﾌﾟﾚｾﾞﾝｽEB" panose="02020800000000000000" pitchFamily="18" charset="-128"/>
            </a:endParaRPr>
          </a:p>
          <a:p>
            <a:r>
              <a:rPr lang="en-US" altLang="ja-JP" sz="1400" dirty="0"/>
              <a:t>MTR-RTM(</a:t>
            </a:r>
            <a:r>
              <a:rPr lang="en-US" altLang="ja-JP" sz="1400" b="1" dirty="0">
                <a:solidFill>
                  <a:srgbClr val="FF0000"/>
                </a:solidFill>
              </a:rPr>
              <a:t>R</a:t>
            </a:r>
            <a:r>
              <a:rPr lang="en-US" altLang="ja-JP" sz="1400" dirty="0"/>
              <a:t>ound </a:t>
            </a:r>
            <a:r>
              <a:rPr lang="en-US" altLang="ja-JP" sz="1400" b="1" dirty="0">
                <a:solidFill>
                  <a:srgbClr val="FF0000"/>
                </a:solidFill>
              </a:rPr>
              <a:t>T</a:t>
            </a:r>
            <a:r>
              <a:rPr lang="en-US" altLang="ja-JP" sz="1400" dirty="0"/>
              <a:t>arget </a:t>
            </a:r>
            <a:r>
              <a:rPr lang="en-US" altLang="ja-JP" sz="1400" b="1" dirty="0">
                <a:solidFill>
                  <a:srgbClr val="FF0000"/>
                </a:solidFill>
              </a:rPr>
              <a:t>M</a:t>
            </a:r>
            <a:r>
              <a:rPr lang="en-US" altLang="ja-JP" sz="1400" dirty="0"/>
              <a:t>atch)</a:t>
            </a:r>
            <a:r>
              <a:rPr lang="ja-JP" altLang="en-US" sz="1400" dirty="0"/>
              <a:t>レティクル誕生！</a:t>
            </a:r>
            <a:endParaRPr lang="en-US" altLang="ja-JP" sz="1400" dirty="0"/>
          </a:p>
        </p:txBody>
      </p:sp>
      <p:pic>
        <p:nvPicPr>
          <p:cNvPr id="18" name="図 17">
            <a:extLst>
              <a:ext uri="{FF2B5EF4-FFF2-40B4-BE49-F238E27FC236}">
                <a16:creationId xmlns:a16="http://schemas.microsoft.com/office/drawing/2014/main" id="{1ECE8527-B4AF-48FD-93F8-D1BC7A3390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9278" y="4440586"/>
            <a:ext cx="1906107" cy="1906107"/>
          </a:xfrm>
          <a:prstGeom prst="rect">
            <a:avLst/>
          </a:prstGeom>
        </p:spPr>
      </p:pic>
      <p:sp>
        <p:nvSpPr>
          <p:cNvPr id="13" name="テキスト ボックス 12">
            <a:extLst>
              <a:ext uri="{FF2B5EF4-FFF2-40B4-BE49-F238E27FC236}">
                <a16:creationId xmlns:a16="http://schemas.microsoft.com/office/drawing/2014/main" id="{F935A4FF-D42E-4CB7-B6F7-213579CB059F}"/>
              </a:ext>
            </a:extLst>
          </p:cNvPr>
          <p:cNvSpPr txBox="1"/>
          <p:nvPr/>
        </p:nvSpPr>
        <p:spPr>
          <a:xfrm>
            <a:off x="4372332" y="1454887"/>
            <a:ext cx="7578599" cy="307777"/>
          </a:xfrm>
          <a:prstGeom prst="rect">
            <a:avLst/>
          </a:prstGeom>
          <a:noFill/>
        </p:spPr>
        <p:txBody>
          <a:bodyPr wrap="square" rtlCol="0">
            <a:spAutoFit/>
          </a:bodyPr>
          <a:lstStyle/>
          <a:p>
            <a:r>
              <a:rPr lang="ja-JP" altLang="en-US" sz="1400" dirty="0"/>
              <a:t>円形標的を用いる</a:t>
            </a:r>
            <a:r>
              <a:rPr kumimoji="1" lang="en-US" altLang="ja-JP" sz="1400" dirty="0"/>
              <a:t>ISSF</a:t>
            </a:r>
            <a:r>
              <a:rPr kumimoji="1" lang="ja-JP" altLang="en-US" sz="1400" dirty="0"/>
              <a:t>競技</a:t>
            </a:r>
            <a:r>
              <a:rPr kumimoji="1" lang="en-US" altLang="ja-JP" sz="1400" dirty="0"/>
              <a:t>50m</a:t>
            </a:r>
            <a:r>
              <a:rPr kumimoji="1" lang="ja-JP" altLang="en-US" sz="1400" dirty="0"/>
              <a:t>及び</a:t>
            </a:r>
            <a:r>
              <a:rPr lang="en-US" altLang="ja-JP" sz="1400" dirty="0"/>
              <a:t>300m</a:t>
            </a:r>
            <a:r>
              <a:rPr lang="ja-JP" altLang="en-US" sz="1400" dirty="0"/>
              <a:t>、</a:t>
            </a:r>
            <a:r>
              <a:rPr lang="en-US" altLang="ja-JP" sz="1400" dirty="0"/>
              <a:t> F</a:t>
            </a:r>
            <a:r>
              <a:rPr lang="ja-JP" altLang="en-US" sz="1400" dirty="0"/>
              <a:t>クラス射撃競技でも幅広くご活用頂けます。</a:t>
            </a:r>
            <a:endParaRPr lang="en-US" altLang="ja-JP" sz="1400" dirty="0"/>
          </a:p>
        </p:txBody>
      </p:sp>
      <p:sp>
        <p:nvSpPr>
          <p:cNvPr id="15" name="テキスト ボックス 14">
            <a:extLst>
              <a:ext uri="{FF2B5EF4-FFF2-40B4-BE49-F238E27FC236}">
                <a16:creationId xmlns:a16="http://schemas.microsoft.com/office/drawing/2014/main" id="{409FDB91-6A13-4BA0-B348-3832B3168C98}"/>
              </a:ext>
            </a:extLst>
          </p:cNvPr>
          <p:cNvSpPr txBox="1"/>
          <p:nvPr/>
        </p:nvSpPr>
        <p:spPr>
          <a:xfrm>
            <a:off x="5062452" y="853121"/>
            <a:ext cx="4633480" cy="307777"/>
          </a:xfrm>
          <a:prstGeom prst="rect">
            <a:avLst/>
          </a:prstGeom>
          <a:noFill/>
        </p:spPr>
        <p:txBody>
          <a:bodyPr wrap="square" rtlCol="0">
            <a:spAutoFit/>
          </a:bodyPr>
          <a:lstStyle/>
          <a:p>
            <a:r>
              <a:rPr lang="ja-JP" altLang="en-US" sz="1400" dirty="0"/>
              <a:t>全てのマーチ</a:t>
            </a:r>
            <a:r>
              <a:rPr lang="en-US" altLang="ja-JP" sz="1400" dirty="0"/>
              <a:t>SFP</a:t>
            </a:r>
            <a:r>
              <a:rPr lang="ja-JP" altLang="en-US" sz="1400" dirty="0"/>
              <a:t>スコープに組み込み可能です。</a:t>
            </a:r>
            <a:endParaRPr lang="en-US" altLang="ja-JP" sz="1400" dirty="0"/>
          </a:p>
        </p:txBody>
      </p:sp>
      <p:pic>
        <p:nvPicPr>
          <p:cNvPr id="17" name="図 16">
            <a:extLst>
              <a:ext uri="{FF2B5EF4-FFF2-40B4-BE49-F238E27FC236}">
                <a16:creationId xmlns:a16="http://schemas.microsoft.com/office/drawing/2014/main" id="{0DA77416-F84A-4B4D-BD0E-C664B49547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55759" y="3132329"/>
            <a:ext cx="1899753" cy="1575715"/>
          </a:xfrm>
          <a:prstGeom prst="rect">
            <a:avLst/>
          </a:prstGeom>
        </p:spPr>
      </p:pic>
      <p:pic>
        <p:nvPicPr>
          <p:cNvPr id="19" name="図 18">
            <a:extLst>
              <a:ext uri="{FF2B5EF4-FFF2-40B4-BE49-F238E27FC236}">
                <a16:creationId xmlns:a16="http://schemas.microsoft.com/office/drawing/2014/main" id="{85FE7E9A-3C67-4D40-AD8C-C0F08015B41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81374" y="3149519"/>
            <a:ext cx="1899753" cy="1528062"/>
          </a:xfrm>
          <a:prstGeom prst="rect">
            <a:avLst/>
          </a:prstGeom>
        </p:spPr>
      </p:pic>
      <p:pic>
        <p:nvPicPr>
          <p:cNvPr id="20" name="図 19">
            <a:extLst>
              <a:ext uri="{FF2B5EF4-FFF2-40B4-BE49-F238E27FC236}">
                <a16:creationId xmlns:a16="http://schemas.microsoft.com/office/drawing/2014/main" id="{E3F56C0B-0DE3-4D70-85F7-4AE915C07C3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46051" y="3140100"/>
            <a:ext cx="1899753" cy="1531239"/>
          </a:xfrm>
          <a:prstGeom prst="rect">
            <a:avLst/>
          </a:prstGeom>
        </p:spPr>
      </p:pic>
      <p:pic>
        <p:nvPicPr>
          <p:cNvPr id="21" name="図 20">
            <a:extLst>
              <a:ext uri="{FF2B5EF4-FFF2-40B4-BE49-F238E27FC236}">
                <a16:creationId xmlns:a16="http://schemas.microsoft.com/office/drawing/2014/main" id="{D0156CC1-71D1-4E91-A344-3BADB00659B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028267" y="3115202"/>
            <a:ext cx="1899753" cy="1531239"/>
          </a:xfrm>
          <a:prstGeom prst="rect">
            <a:avLst/>
          </a:prstGeom>
        </p:spPr>
      </p:pic>
      <p:sp>
        <p:nvSpPr>
          <p:cNvPr id="22" name="正方形/長方形 21">
            <a:extLst>
              <a:ext uri="{FF2B5EF4-FFF2-40B4-BE49-F238E27FC236}">
                <a16:creationId xmlns:a16="http://schemas.microsoft.com/office/drawing/2014/main" id="{7F3BFE32-5AC8-4A2C-B340-97819737AE7E}"/>
              </a:ext>
            </a:extLst>
          </p:cNvPr>
          <p:cNvSpPr/>
          <p:nvPr/>
        </p:nvSpPr>
        <p:spPr>
          <a:xfrm>
            <a:off x="4261060" y="2821558"/>
            <a:ext cx="1453940" cy="281808"/>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t>ISSF 50m</a:t>
            </a:r>
            <a:r>
              <a:rPr lang="ja-JP" altLang="en-US" sz="1100" dirty="0"/>
              <a:t> 使用例</a:t>
            </a:r>
            <a:endParaRPr kumimoji="1" lang="ja-JP" altLang="en-US" sz="1100" dirty="0"/>
          </a:p>
        </p:txBody>
      </p:sp>
      <p:pic>
        <p:nvPicPr>
          <p:cNvPr id="3" name="図 2">
            <a:extLst>
              <a:ext uri="{FF2B5EF4-FFF2-40B4-BE49-F238E27FC236}">
                <a16:creationId xmlns:a16="http://schemas.microsoft.com/office/drawing/2014/main" id="{6506BEBF-94AF-4C4C-8120-4C6013CEAEBC}"/>
              </a:ext>
            </a:extLst>
          </p:cNvPr>
          <p:cNvPicPr>
            <a:picLocks noChangeAspect="1"/>
          </p:cNvPicPr>
          <p:nvPr/>
        </p:nvPicPr>
        <p:blipFill>
          <a:blip r:embed="rId11"/>
          <a:stretch>
            <a:fillRect/>
          </a:stretch>
        </p:blipFill>
        <p:spPr>
          <a:xfrm>
            <a:off x="11295585" y="541414"/>
            <a:ext cx="739503" cy="739503"/>
          </a:xfrm>
          <a:prstGeom prst="rect">
            <a:avLst/>
          </a:prstGeom>
        </p:spPr>
      </p:pic>
      <p:sp>
        <p:nvSpPr>
          <p:cNvPr id="4" name="テキスト ボックス 3">
            <a:extLst>
              <a:ext uri="{FF2B5EF4-FFF2-40B4-BE49-F238E27FC236}">
                <a16:creationId xmlns:a16="http://schemas.microsoft.com/office/drawing/2014/main" id="{BAC87C44-0AF2-44B2-8DD8-0CD2673C62F2}"/>
              </a:ext>
            </a:extLst>
          </p:cNvPr>
          <p:cNvSpPr txBox="1"/>
          <p:nvPr/>
        </p:nvSpPr>
        <p:spPr>
          <a:xfrm>
            <a:off x="11248576" y="1162499"/>
            <a:ext cx="916138" cy="246221"/>
          </a:xfrm>
          <a:prstGeom prst="rect">
            <a:avLst/>
          </a:prstGeom>
          <a:noFill/>
        </p:spPr>
        <p:txBody>
          <a:bodyPr wrap="square" rtlCol="0">
            <a:spAutoFit/>
          </a:bodyPr>
          <a:lstStyle/>
          <a:p>
            <a:r>
              <a:rPr lang="ja-JP" altLang="en-US" sz="1000" dirty="0"/>
              <a:t>取扱</a:t>
            </a:r>
            <a:r>
              <a:rPr kumimoji="1" lang="ja-JP" altLang="en-US" sz="1000" dirty="0"/>
              <a:t>説明書</a:t>
            </a:r>
          </a:p>
        </p:txBody>
      </p:sp>
      <p:sp>
        <p:nvSpPr>
          <p:cNvPr id="2" name="テキスト ボックス 1">
            <a:extLst>
              <a:ext uri="{FF2B5EF4-FFF2-40B4-BE49-F238E27FC236}">
                <a16:creationId xmlns:a16="http://schemas.microsoft.com/office/drawing/2014/main" id="{CD8501F1-AC4F-4C6A-961E-6619C4D55193}"/>
              </a:ext>
            </a:extLst>
          </p:cNvPr>
          <p:cNvSpPr txBox="1"/>
          <p:nvPr/>
        </p:nvSpPr>
        <p:spPr>
          <a:xfrm>
            <a:off x="8048625" y="6419850"/>
            <a:ext cx="3877985" cy="276999"/>
          </a:xfrm>
          <a:prstGeom prst="rect">
            <a:avLst/>
          </a:prstGeom>
          <a:noFill/>
        </p:spPr>
        <p:txBody>
          <a:bodyPr wrap="none" rtlCol="0">
            <a:spAutoFit/>
          </a:bodyPr>
          <a:lstStyle/>
          <a:p>
            <a:r>
              <a:rPr kumimoji="1" lang="ja-JP" altLang="en-US" sz="1200" dirty="0"/>
              <a:t>ご購入は最寄りの銃砲店までお問い合わせください。</a:t>
            </a:r>
          </a:p>
        </p:txBody>
      </p:sp>
    </p:spTree>
    <p:extLst>
      <p:ext uri="{BB962C8B-B14F-4D97-AF65-F5344CB8AC3E}">
        <p14:creationId xmlns:p14="http://schemas.microsoft.com/office/powerpoint/2010/main" val="734843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178</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HGS創英ﾌﾟﾚｾﾞﾝｽEB</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DEON 吉江</dc:creator>
  <cp:lastModifiedBy>森田 真理</cp:lastModifiedBy>
  <cp:revision>96</cp:revision>
  <dcterms:created xsi:type="dcterms:W3CDTF">2021-08-30T02:44:32Z</dcterms:created>
  <dcterms:modified xsi:type="dcterms:W3CDTF">2021-11-05T03:19:32Z</dcterms:modified>
</cp:coreProperties>
</file>